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  <p:sldId id="272" r:id="rId15"/>
    <p:sldId id="271" r:id="rId16"/>
    <p:sldId id="273" r:id="rId17"/>
    <p:sldId id="261" r:id="rId18"/>
  </p:sldIdLst>
  <p:sldSz cx="12192000" cy="6858000"/>
  <p:notesSz cx="6858000" cy="9144000"/>
  <p:embeddedFontLst>
    <p:embeddedFont>
      <p:font typeface="Lato Black" panose="020F0502020204030203" pitchFamily="34" charset="0"/>
      <p:bold r:id="rId20"/>
      <p:boldItalic r:id="rId21"/>
    </p:embeddedFont>
    <p:embeddedFont>
      <p:font typeface="Libre Baskerville" panose="02000000000000000000" pitchFamily="2" charset="0"/>
      <p:regular r:id="rId22"/>
      <p:bold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A748182B-704D-07AC-85A9-0B61AF405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0DAFA87F-2F22-6840-E6B1-73040E9BE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91226E8B-6987-59D9-3AF8-E80C7C67D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968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77132E3B-4E0D-23F5-0600-50EE2738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16FA47E8-6D6A-C4D8-4108-2F4D50573B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6C0F85B6-73F7-F2CD-DE1E-15A01F14A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7497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D1D9360F-5D6D-1BAD-FF6D-C9B57C59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EB1974F2-4355-28D4-771F-37AE8A04B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06338373-CFF8-2DA4-10CA-7726163B8E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4600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A953E206-6B8F-8FA9-C775-3ABE611EE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4DF2FC8E-91FB-A67C-F6C4-DED8721DF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1F0C510A-E586-4BF5-0907-54400D87E1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3640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AAC655DD-74B4-22EF-A347-08AE93A59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14B69714-23C9-9C0D-97B1-3AA9935442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F7FF59C3-4CE0-93DF-C79E-4DC57F22C0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488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4D90BAB6-C4E8-6D25-1E0D-6649229D1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36A20C86-4BB5-DE00-3F0F-7977FA035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3F7D22B3-68C9-F32D-26A1-C963C17E5B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08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69E0270F-6C5C-DB9A-F6CD-6438B52BA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0F70FB1E-0C1F-FEBD-94F2-A9A390B0E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33BD3E42-7940-38DE-B5C5-BA9561290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8253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A97F567F-8508-5D02-21C4-344A125BD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E7852DB3-0777-77D9-9885-4AD49FBE1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F1708253-F737-B201-5319-A4CCF0002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1687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875348B7-BAE1-3E85-9DE1-814FF082A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C522951F-2509-1C73-B71A-A522F1F04A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D57FD12D-B70E-D90E-4694-A7BDE046BB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4372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B0D5856A-34FA-0A5C-740B-B8C77D099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1DAF05FB-2C33-D506-78BB-E01BEC5AF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EC971094-02BC-7A6A-694A-424808706E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4077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069186BA-E3A6-A8C1-C71A-EF64748B5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5EB0FE56-473C-9680-5096-DB7D60E863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1D816D09-632E-4108-A1F2-9541D87F6E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430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16878D91-19BD-73D8-0634-CA64ED344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EA6C966B-E914-B5E3-92E6-FA673E9A21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B9B9DFB9-B49E-31D5-C7FF-94D993A8F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0929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1D3C4664-6AAD-19A3-6263-547DD2E40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046B21E0-22A2-6A92-1B14-E490A9EF8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F3E9D32F-882F-96E1-944B-6C6D46F4D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4753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42934890-12D6-0CF6-B889-55C14D062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EA6872C6-27BB-7785-4ABF-A8F6644A93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>
            <a:extLst>
              <a:ext uri="{FF2B5EF4-FFF2-40B4-BE49-F238E27FC236}">
                <a16:creationId xmlns:a16="http://schemas.microsoft.com/office/drawing/2014/main" id="{F387A5BE-9531-E5AC-6044-82AC380272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641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5" y="3717986"/>
            <a:ext cx="724618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3600" b="1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</a:br>
            <a:r>
              <a:rPr lang="en-IN" sz="36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Exploratory Data Analysis on AMCAT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9400EAD9-ECEE-EE68-E046-F66E5E9F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650A69E0-EDB7-74D1-D47C-46D68FDA2B2E}"/>
              </a:ext>
            </a:extLst>
          </p:cNvPr>
          <p:cNvSpPr txBox="1"/>
          <p:nvPr/>
        </p:nvSpPr>
        <p:spPr>
          <a:xfrm>
            <a:off x="622300" y="254000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Univariate Analysis on Academics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AF00FB-EC62-6C34-0EDD-079BF44E9507}"/>
              </a:ext>
            </a:extLst>
          </p:cNvPr>
          <p:cNvSpPr txBox="1"/>
          <p:nvPr/>
        </p:nvSpPr>
        <p:spPr>
          <a:xfrm>
            <a:off x="1744023" y="4586949"/>
            <a:ext cx="8703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SSLC histogram is left skewed it shows that most of student got very high mark 75 to 90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HSC, performance of student start decreasing most student got High mark from 65 to 85 percentage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College Performance even degraded and percentage lies in range of 65 to 80 Percentage.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SSLC to College the data shift from left skewed to a approximate Normal Distribution.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88F96C-B758-C775-E75D-581BA695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8" y="1285035"/>
            <a:ext cx="3748614" cy="304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5738C4-2B97-F4D0-66E6-51F83C7F4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761" y="1285035"/>
            <a:ext cx="3688477" cy="304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274F3F-3BAF-9AE4-1D9F-A484AAFF6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070" y="1285035"/>
            <a:ext cx="3688477" cy="304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749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6DD57182-D279-D1D8-AC52-31C8083BB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F961F380-15C8-F282-ABDC-004C5F99E2CC}"/>
              </a:ext>
            </a:extLst>
          </p:cNvPr>
          <p:cNvSpPr txBox="1"/>
          <p:nvPr/>
        </p:nvSpPr>
        <p:spPr>
          <a:xfrm>
            <a:off x="622300" y="254000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Academics impact Salary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EE1D0-E4FD-A4ED-437E-317B89D9208E}"/>
              </a:ext>
            </a:extLst>
          </p:cNvPr>
          <p:cNvSpPr txBox="1"/>
          <p:nvPr/>
        </p:nvSpPr>
        <p:spPr>
          <a:xfrm>
            <a:off x="6994689" y="2521059"/>
            <a:ext cx="44588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can’t find any strong correlation with salary and academic performance of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Academics does not have any impact on salary skill will make you unique and help to get more Income.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2EEB28-068E-E44F-F6D6-AB5CBF87A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9" y="1164842"/>
            <a:ext cx="6429375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82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4BEBB56E-55BF-3430-96C5-E776A9FC1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3C09BD6F-C0AC-B3EC-DE59-E1A66582AF20}"/>
              </a:ext>
            </a:extLst>
          </p:cNvPr>
          <p:cNvSpPr txBox="1"/>
          <p:nvPr/>
        </p:nvSpPr>
        <p:spPr>
          <a:xfrm>
            <a:off x="622300" y="254000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Analysis on Gender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CCEC6F-1B0B-970F-FA82-6200939C946C}"/>
              </a:ext>
            </a:extLst>
          </p:cNvPr>
          <p:cNvSpPr txBox="1"/>
          <p:nvPr/>
        </p:nvSpPr>
        <p:spPr>
          <a:xfrm>
            <a:off x="622300" y="4892755"/>
            <a:ext cx="6692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imbalance between female and male count. In Exam Males appear more than female.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imbalance between male and female, the average income is uniformly distributed so Male and female earns almost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box plot male’s Income range was slightly above than female.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0CC40F-959B-BDAF-DEAD-06332871E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82" y="3127010"/>
            <a:ext cx="3771328" cy="29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6DAA822-8876-090C-0994-4827F9682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0740"/>
            <a:ext cx="3839524" cy="292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C5E7A73-8983-FAD5-7CAF-FD81EB439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6" y="927247"/>
            <a:ext cx="5269256" cy="395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25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1230340E-26E9-356A-D49D-2C1E48BE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6FC08F28-F82B-16D1-152F-9B6CD7477587}"/>
              </a:ext>
            </a:extLst>
          </p:cNvPr>
          <p:cNvSpPr txBox="1"/>
          <p:nvPr/>
        </p:nvSpPr>
        <p:spPr>
          <a:xfrm>
            <a:off x="622300" y="254000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Salary and Years of Experience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CBFDC-3A5F-FAB1-6FBC-8B916AF8D170}"/>
              </a:ext>
            </a:extLst>
          </p:cNvPr>
          <p:cNvSpPr txBox="1"/>
          <p:nvPr/>
        </p:nvSpPr>
        <p:spPr>
          <a:xfrm>
            <a:off x="7371760" y="1905506"/>
            <a:ext cx="43646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From the box plot the median salary for every year of experience got increases gradually with it range also.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few data only available for experience above 6 years so that we can’t see those distributions properly.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Outlier in every year of experience state that change of getting more hikes also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C310AC-D3F5-DF0F-4A41-90E5F399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4" y="1254921"/>
            <a:ext cx="7124268" cy="534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785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AC66B461-FB07-0EA9-30CF-EA704B92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89CFE195-4987-8114-505D-122D9FAD4E66}"/>
              </a:ext>
            </a:extLst>
          </p:cNvPr>
          <p:cNvSpPr txBox="1"/>
          <p:nvPr/>
        </p:nvSpPr>
        <p:spPr>
          <a:xfrm>
            <a:off x="622300" y="254000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US" sz="4400" b="0" i="0" u="none" strike="noStrike" cap="none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Research Questions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CFE5C-D041-E35A-457D-F4C431C8A87C}"/>
              </a:ext>
            </a:extLst>
          </p:cNvPr>
          <p:cNvSpPr txBox="1"/>
          <p:nvPr/>
        </p:nvSpPr>
        <p:spPr>
          <a:xfrm>
            <a:off x="6193410" y="2717715"/>
            <a:ext cx="56119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Following Distribution is approximately Normally Distributed by apply Empirical rule with 68 percentage of confidence we can say that salary lies between 2.2 to 4.5 Lakhs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95 percentage of confidence we can say that Salary lies between 1 to 5.5 Lakhs.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Accept Alternate Hypothesis with a confidence level of 68%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2D76E5-D7D0-CD0C-73C2-09432EAA833E}"/>
              </a:ext>
            </a:extLst>
          </p:cNvPr>
          <p:cNvSpPr txBox="1"/>
          <p:nvPr/>
        </p:nvSpPr>
        <p:spPr>
          <a:xfrm>
            <a:off x="622299" y="1209494"/>
            <a:ext cx="11183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Times of India article dated Jan 18, 2019 states that “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doing your Computer Science Engineering if you take up jobs as a Programming Analyst, Software Engineer, Hardware Engineer and Associate Engineer you can earn up to 2.5-3 lakhs as a fresh graduate.</a:t>
            </a:r>
            <a:endParaRPr lang="en-US" sz="16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78A2AC6-B8A7-6C2E-028C-AB012867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00" y="2204326"/>
            <a:ext cx="5250600" cy="439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21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FED578CC-13FD-E346-47B9-E9CD600F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46BB5560-C45C-F88B-78E4-8ACE6BC42D53}"/>
              </a:ext>
            </a:extLst>
          </p:cNvPr>
          <p:cNvSpPr txBox="1"/>
          <p:nvPr/>
        </p:nvSpPr>
        <p:spPr>
          <a:xfrm>
            <a:off x="622300" y="254000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US" sz="4400" b="0" i="0" u="none" strike="noStrike" cap="none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Research Questions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357FB-7989-DE5D-46CB-4B48EA0F16FB}"/>
              </a:ext>
            </a:extLst>
          </p:cNvPr>
          <p:cNvSpPr txBox="1"/>
          <p:nvPr/>
        </p:nvSpPr>
        <p:spPr>
          <a:xfrm>
            <a:off x="7412479" y="2348383"/>
            <a:ext cx="43646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From visualization method also we can able to notice that in some Specialization there is no female and vice versa. So there is relationship between Gender and Specialization.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Non-Visual statistical method Chi-Square Test also prove that the relationship between Gender and Specialization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B98B6-D5B0-E3F4-B766-6126595A29AB}"/>
              </a:ext>
            </a:extLst>
          </p:cNvPr>
          <p:cNvSpPr txBox="1"/>
          <p:nvPr/>
        </p:nvSpPr>
        <p:spPr>
          <a:xfrm>
            <a:off x="1411664" y="1209494"/>
            <a:ext cx="936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there a relationship between gender and specialization? (i.e. Does the preference of Specialization depend on the Gender?)</a:t>
            </a:r>
            <a:endParaRPr lang="en-US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FB613C7-2D20-F2D5-D0AA-BB863DA3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9" y="2041878"/>
            <a:ext cx="7059001" cy="341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DBBA2E-AF65-2FAF-3DC5-0EDCF678F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49" y="5587257"/>
            <a:ext cx="6289411" cy="88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8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4294C5FA-260E-AC1C-E26B-0DFEE096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B2070371-B174-ECAF-9ABD-C8D1118D17CD}"/>
              </a:ext>
            </a:extLst>
          </p:cNvPr>
          <p:cNvSpPr txBox="1"/>
          <p:nvPr/>
        </p:nvSpPr>
        <p:spPr>
          <a:xfrm>
            <a:off x="622300" y="254000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US" sz="4400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Conclusion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6BBF9-083D-FC0E-CF2E-D126789C7C6C}"/>
              </a:ext>
            </a:extLst>
          </p:cNvPr>
          <p:cNvSpPr txBox="1"/>
          <p:nvPr/>
        </p:nvSpPr>
        <p:spPr>
          <a:xfrm>
            <a:off x="1411664" y="1209494"/>
            <a:ext cx="93686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There is no relationship between Academics performance and Salary. Salary is based on our skill, talent and other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Salary is strongly positively correlated with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Both male and female average salary was almost equal.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People work in Bangalore gets more Salary.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6229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FF52A7EE-E47D-9180-66CE-F6373242E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>
            <a:extLst>
              <a:ext uri="{FF2B5EF4-FFF2-40B4-BE49-F238E27FC236}">
                <a16:creationId xmlns:a16="http://schemas.microsoft.com/office/drawing/2014/main" id="{13231135-74FF-E067-C67E-09C1D11250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B55E3FF1-869A-C8F9-E3D3-FB22DBBCF9A8}"/>
              </a:ext>
            </a:extLst>
          </p:cNvPr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0904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737812" y="1299172"/>
            <a:ext cx="10706328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Aravinth B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started my career by pursuing a degree in Mechatronics, a field that has provided me with a strong foundation in Mechanics, Electronics and Computer Control Systems. 	</a:t>
            </a:r>
            <a:endParaRPr lang="en-US"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Recognizing the pivotal role that data science plays in the realm of robotics and artificial intelligence. I honed my skill in Python programming. My passion led me further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Explore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world of AI and machine learning.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the realms of technology, I am also deeply intrigued by the dynamics of finance and the equity market. As a long-term investor in the Indian stock market, I continuously seek to expand my knowledge and understanding of financial instruments and investment strategies.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my leisure time, you can often find me on the cricket field, honing my skills as a player and immersing myself in the thrill of the game. Additionally, I am an avid coin collector, finding joy in uncovering the stories and history behind each unique piece in my collection.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427656" y="416554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0" i="0" u="none" strike="noStrike" cap="none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43035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 b="1" dirty="0">
                <a:solidFill>
                  <a:srgbClr val="FF0000"/>
                </a:solidFill>
              </a:rPr>
              <a:t>Agenda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838200" y="141940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b="1" dirty="0"/>
              <a:t>Objective of the Project</a:t>
            </a:r>
            <a:endParaRPr lang="en-IN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b="1" dirty="0"/>
              <a:t>ETL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b="1" dirty="0"/>
              <a:t>Summary of the Data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IN" b="1" u="sng" dirty="0">
                <a:solidFill>
                  <a:srgbClr val="FF0000"/>
                </a:solidFill>
              </a:rPr>
              <a:t>Exploratory Data Analysis: </a:t>
            </a:r>
            <a:endParaRPr dirty="0"/>
          </a:p>
          <a:p>
            <a:pPr marL="51435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lphaLcPeriod"/>
            </a:pPr>
            <a:r>
              <a:rPr lang="en-IN" b="1" i="1" dirty="0"/>
              <a:t>Data Cleaning Steps  </a:t>
            </a:r>
            <a:endParaRPr dirty="0"/>
          </a:p>
          <a:p>
            <a:pPr marL="51435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lphaLcPeriod"/>
            </a:pPr>
            <a:r>
              <a:rPr lang="en-IN" b="1" i="1" dirty="0"/>
              <a:t>Data Manipulation Steps</a:t>
            </a:r>
            <a:endParaRPr dirty="0"/>
          </a:p>
          <a:p>
            <a:pPr marL="51435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lphaLcPeriod"/>
            </a:pPr>
            <a:r>
              <a:rPr lang="en-IN" b="1" i="1" dirty="0"/>
              <a:t>Univariate Analysis  Steps</a:t>
            </a:r>
            <a:endParaRPr dirty="0"/>
          </a:p>
          <a:p>
            <a:pPr marL="51435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lphaLcPeriod"/>
            </a:pPr>
            <a:r>
              <a:rPr lang="en-IN" b="1" i="1" dirty="0"/>
              <a:t>Bivariate Analysis  Steps 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b="1" dirty="0"/>
              <a:t>Research Question 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b="1" dirty="0"/>
              <a:t>Conclusion</a:t>
            </a:r>
            <a:endParaRPr dirty="0"/>
          </a:p>
          <a:p>
            <a:pPr marL="228600" lvl="0" indent="-13081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A8EFBF39-8185-D646-495B-F8B537CD4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DF0F4B83-BA7F-2B7E-33F9-49C4EA55AB4E}"/>
              </a:ext>
            </a:extLst>
          </p:cNvPr>
          <p:cNvSpPr txBox="1"/>
          <p:nvPr/>
        </p:nvSpPr>
        <p:spPr>
          <a:xfrm>
            <a:off x="622300" y="338841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Objectives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FE22B-92B9-3C7D-F876-590BC59B595F}"/>
              </a:ext>
            </a:extLst>
          </p:cNvPr>
          <p:cNvSpPr txBox="1"/>
          <p:nvPr/>
        </p:nvSpPr>
        <p:spPr>
          <a:xfrm>
            <a:off x="1399842" y="1584276"/>
            <a:ext cx="1026755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To perform Univariate and Bivariate Analysis on AMCAT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To Identify the patterns and relationships between different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To solve the research question provided on the project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To provide conclusion of all Insights derived from the Data</a:t>
            </a:r>
          </a:p>
        </p:txBody>
      </p:sp>
    </p:spTree>
    <p:extLst>
      <p:ext uri="{BB962C8B-B14F-4D97-AF65-F5344CB8AC3E}">
        <p14:creationId xmlns:p14="http://schemas.microsoft.com/office/powerpoint/2010/main" val="206418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7CF723D8-46F4-8AA5-3CCD-96798A49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F5867525-57FE-E7C3-AACB-ABD8DA318323}"/>
              </a:ext>
            </a:extLst>
          </p:cNvPr>
          <p:cNvSpPr txBox="1"/>
          <p:nvPr/>
        </p:nvSpPr>
        <p:spPr>
          <a:xfrm>
            <a:off x="622300" y="338841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Data Summary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829EC-6C5E-8A59-4568-4793D68A777C}"/>
              </a:ext>
            </a:extLst>
          </p:cNvPr>
          <p:cNvSpPr txBox="1"/>
          <p:nvPr/>
        </p:nvSpPr>
        <p:spPr>
          <a:xfrm>
            <a:off x="1104507" y="1626572"/>
            <a:ext cx="99829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released by Aspiring Minds from the Aspiring Mind Employment Outcome 2015 (AMEO).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is primarily limited  only to students with engineering disciplines.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the employment outcomes of engineering graduates as dependent variables (Salary, Job Titles, and Job Locations) along with the standardized scores from three different areas – cognitive skills, technical skills and personality skills.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 contains  around  40 independent variables and 4000 data points.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1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0AFC030C-4E08-2FD2-C883-11BD50ED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A3D79168-E956-6FBF-0980-0961717C7CFC}"/>
              </a:ext>
            </a:extLst>
          </p:cNvPr>
          <p:cNvSpPr txBox="1"/>
          <p:nvPr/>
        </p:nvSpPr>
        <p:spPr>
          <a:xfrm>
            <a:off x="622300" y="338841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Data Overview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4CC81-3CB1-1CB0-8163-5FD081C1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720" y="1307183"/>
            <a:ext cx="5838559" cy="46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8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BA59CE62-70CC-4A44-808A-7A278EDDF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1F7152ED-90F3-7F23-F9E7-978D368CE786}"/>
              </a:ext>
            </a:extLst>
          </p:cNvPr>
          <p:cNvSpPr txBox="1"/>
          <p:nvPr/>
        </p:nvSpPr>
        <p:spPr>
          <a:xfrm>
            <a:off x="622300" y="338841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Data Cleaning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11343-4FB7-49C4-0AB9-3B27156EBD91}"/>
              </a:ext>
            </a:extLst>
          </p:cNvPr>
          <p:cNvSpPr txBox="1"/>
          <p:nvPr/>
        </p:nvSpPr>
        <p:spPr>
          <a:xfrm>
            <a:off x="1104507" y="1626572"/>
            <a:ext cx="99829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Duplicates Finding and Removal.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and Date Manipulation to standardize through out all Entries.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on Date by calculate Age and Year of Experience (consider '2015-12-12 00:00:00’ as present date).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unwanted features.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0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D6A1A116-4219-D3F4-7ED0-3C4573443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F7699CD5-2994-CD61-3B30-2E636FC68975}"/>
              </a:ext>
            </a:extLst>
          </p:cNvPr>
          <p:cNvSpPr txBox="1"/>
          <p:nvPr/>
        </p:nvSpPr>
        <p:spPr>
          <a:xfrm>
            <a:off x="622300" y="254000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Univariate Analysis on Age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8DA184-E60C-06F6-2C5F-F925B7F94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8" y="1011858"/>
            <a:ext cx="5451834" cy="39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E403E5-91F3-E9DC-102B-60F9B3738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239" y="1011858"/>
            <a:ext cx="5033914" cy="394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DA6175-E785-A1F3-CC7B-705BF00D189A}"/>
              </a:ext>
            </a:extLst>
          </p:cNvPr>
          <p:cNvSpPr txBox="1"/>
          <p:nvPr/>
        </p:nvSpPr>
        <p:spPr>
          <a:xfrm>
            <a:off x="1153212" y="5183932"/>
            <a:ext cx="4694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Presence of Outlier in Box plot proves that AMCAT exam don't have any age Restriction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3C931-11BC-1F74-CDC6-3CD965D6B2C9}"/>
              </a:ext>
            </a:extLst>
          </p:cNvPr>
          <p:cNvSpPr txBox="1"/>
          <p:nvPr/>
        </p:nvSpPr>
        <p:spPr>
          <a:xfrm>
            <a:off x="6683603" y="5183932"/>
            <a:ext cx="4694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number of people appear for AMCAT was at the age of 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 Adult people Age from 23 to 26 write this Exam.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16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A5015319-9F5F-4F7D-126E-7D730B025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>
            <a:extLst>
              <a:ext uri="{FF2B5EF4-FFF2-40B4-BE49-F238E27FC236}">
                <a16:creationId xmlns:a16="http://schemas.microsoft.com/office/drawing/2014/main" id="{C57D0A34-282B-BF7A-EFF7-75AE859139B9}"/>
              </a:ext>
            </a:extLst>
          </p:cNvPr>
          <p:cNvSpPr txBox="1"/>
          <p:nvPr/>
        </p:nvSpPr>
        <p:spPr>
          <a:xfrm>
            <a:off x="622300" y="254000"/>
            <a:ext cx="109474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dirty="0">
                <a:solidFill>
                  <a:srgbClr val="C00000"/>
                </a:solidFill>
                <a:latin typeface="Libre Baskerville"/>
                <a:ea typeface="Calibri"/>
                <a:cs typeface="Calibri"/>
                <a:sym typeface="Libre Baskerville"/>
              </a:rPr>
              <a:t>Univariate Analysis on Salary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2F61EE-CE59-06C7-69EC-55A6D6D14771}"/>
              </a:ext>
            </a:extLst>
          </p:cNvPr>
          <p:cNvSpPr txBox="1"/>
          <p:nvPr/>
        </p:nvSpPr>
        <p:spPr>
          <a:xfrm>
            <a:off x="1153212" y="5183932"/>
            <a:ext cx="4694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Salary spread lies below 5 Lakhs.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Outliers may due to experienced professional with high salary also appear for the exam.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276E9-ABC7-5FCF-70F3-489FA9991982}"/>
              </a:ext>
            </a:extLst>
          </p:cNvPr>
          <p:cNvSpPr txBox="1"/>
          <p:nvPr/>
        </p:nvSpPr>
        <p:spPr>
          <a:xfrm>
            <a:off x="6683603" y="5183932"/>
            <a:ext cx="4694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people salary is in the range of 2 to 4 Lakhs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salary of Engineer is lies around 3 Lakhs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 show many people earn more than range also.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54C35-1680-8BD0-A808-F1F24FFC8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44" y="1150848"/>
            <a:ext cx="57721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0053B-8A38-AE5F-CC60-FC230EF0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804" y="1150848"/>
            <a:ext cx="5772148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58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934</Words>
  <Application>Microsoft Office PowerPoint</Application>
  <PresentationFormat>Widescreen</PresentationFormat>
  <Paragraphs>101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Arial</vt:lpstr>
      <vt:lpstr>Libre Baskerville</vt:lpstr>
      <vt:lpstr>Lato Black</vt:lpstr>
      <vt:lpstr>Times New Roman</vt:lpstr>
      <vt:lpstr>Office Theme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Aravinth B</cp:lastModifiedBy>
  <cp:revision>5</cp:revision>
  <dcterms:created xsi:type="dcterms:W3CDTF">2021-02-16T05:19:01Z</dcterms:created>
  <dcterms:modified xsi:type="dcterms:W3CDTF">2024-02-25T00:30:53Z</dcterms:modified>
</cp:coreProperties>
</file>